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Default Extension="bin" ContentType="audio/unknown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8"/>
  </p:notesMasterIdLst>
  <p:sldIdLst>
    <p:sldId id="272" r:id="rId2"/>
    <p:sldId id="275" r:id="rId3"/>
    <p:sldId id="274" r:id="rId4"/>
    <p:sldId id="271" r:id="rId5"/>
    <p:sldId id="276" r:id="rId6"/>
    <p:sldId id="265" r:id="rId7"/>
    <p:sldId id="279" r:id="rId8"/>
    <p:sldId id="258" r:id="rId9"/>
    <p:sldId id="280" r:id="rId10"/>
    <p:sldId id="281" r:id="rId11"/>
    <p:sldId id="282" r:id="rId12"/>
    <p:sldId id="263" r:id="rId13"/>
    <p:sldId id="260" r:id="rId14"/>
    <p:sldId id="261" r:id="rId15"/>
    <p:sldId id="262" r:id="rId16"/>
    <p:sldId id="266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8740" autoAdjust="0"/>
  </p:normalViewPr>
  <p:slideViewPr>
    <p:cSldViewPr>
      <p:cViewPr varScale="1">
        <p:scale>
          <a:sx n="88" d="100"/>
          <a:sy n="88" d="100"/>
        </p:scale>
        <p:origin x="-63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B307764-3F95-4847-9545-353B76B6A8EF}" type="datetimeFigureOut">
              <a:rPr lang="ru-RU" smtClean="0"/>
              <a:pPr/>
              <a:t>13.03.2018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31660FF-B7E2-411B-A13D-301523E55C9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1660FF-B7E2-411B-A13D-301523E55C9E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 bwMode="ltGray">
          <a:xfrm>
            <a:off x="0" y="0"/>
            <a:ext cx="9143999" cy="513543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3355848"/>
            <a:ext cx="8077200" cy="1673352"/>
          </a:xfr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85800" y="1828800"/>
            <a:ext cx="8077200" cy="1499616"/>
          </a:xfrm>
        </p:spPr>
        <p:txBody>
          <a:bodyPr lIns="118872" tIns="0" rIns="45720" bIns="0" anchor="b"/>
          <a:lstStyle>
            <a:lvl1pPr marL="0" indent="0" algn="l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B5E5AD-1250-48DB-8329-57718B52CFA2}" type="datetimeFigureOut">
              <a:rPr lang="ru-RU" smtClean="0"/>
              <a:pPr/>
              <a:t>13.03.2018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0D9C9C-3071-4D19-8FD8-C815EA141541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0" y="5128334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B5E5AD-1250-48DB-8329-57718B52CFA2}" type="datetimeFigureOut">
              <a:rPr lang="ru-RU" smtClean="0"/>
              <a:pPr/>
              <a:t>13.03.2018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0D9C9C-3071-4D19-8FD8-C815EA141541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 bwMode="invGray">
          <a:xfrm>
            <a:off x="6598920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108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 bwMode="ltGray">
          <a:xfrm>
            <a:off x="6647687" y="0"/>
            <a:ext cx="2514601" cy="685800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274640"/>
            <a:ext cx="19050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04800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B5E5AD-1250-48DB-8329-57718B52CFA2}" type="datetimeFigureOut">
              <a:rPr lang="ru-RU" smtClean="0"/>
              <a:pPr/>
              <a:t>13.03.2018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640597" y="6377459"/>
            <a:ext cx="3836404" cy="365125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0D9C9C-3071-4D19-8FD8-C815EA141541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252728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B5E5AD-1250-48DB-8329-57718B52CFA2}" type="datetimeFigureOut">
              <a:rPr lang="ru-RU" smtClean="0"/>
              <a:pPr/>
              <a:t>13.03.2018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0D9C9C-3071-4D19-8FD8-C815EA141541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 bwMode="ltGray">
          <a:xfrm>
            <a:off x="0" y="1"/>
            <a:ext cx="9144000" cy="260252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invGray">
          <a:xfrm>
            <a:off x="0" y="2602520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49808" y="118872"/>
            <a:ext cx="8013192" cy="1636776"/>
          </a:xfrm>
        </p:spPr>
        <p:txBody>
          <a:bodyPr vert="horz" lIns="91440" tIns="0" rIns="91440" bIns="0" rtlCol="0" anchor="b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40664" y="1828800"/>
            <a:ext cx="8022336" cy="685800"/>
          </a:xfrm>
        </p:spPr>
        <p:txBody>
          <a:bodyPr lIns="146304" tIns="0" rIns="45720" bIns="0"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B5E5AD-1250-48DB-8329-57718B52CFA2}" type="datetimeFigureOut">
              <a:rPr lang="ru-RU" smtClean="0"/>
              <a:pPr/>
              <a:t>13.03.2018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0D9C9C-3071-4D19-8FD8-C815EA141541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773936"/>
            <a:ext cx="4038600" cy="4623816"/>
          </a:xfrm>
        </p:spPr>
        <p:txBody>
          <a:bodyPr lIns="9144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773936"/>
            <a:ext cx="4038600" cy="462381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B5E5AD-1250-48DB-8329-57718B52CFA2}" type="datetimeFigureOut">
              <a:rPr lang="ru-RU" smtClean="0"/>
              <a:pPr/>
              <a:t>13.03.2018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0D9C9C-3071-4D19-8FD8-C815EA141541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98987"/>
            <a:ext cx="4040188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449512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698987"/>
            <a:ext cx="4041775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449512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B5E5AD-1250-48DB-8329-57718B52CFA2}" type="datetimeFigureOut">
              <a:rPr lang="ru-RU" smtClean="0"/>
              <a:pPr/>
              <a:t>13.03.2018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0D9C9C-3071-4D19-8FD8-C815EA141541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B5E5AD-1250-48DB-8329-57718B52CFA2}" type="datetimeFigureOut">
              <a:rPr lang="ru-RU" smtClean="0"/>
              <a:pPr/>
              <a:t>13.03.2018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0D9C9C-3071-4D19-8FD8-C815EA141541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B5E5AD-1250-48DB-8329-57718B52CFA2}" type="datetimeFigureOut">
              <a:rPr lang="ru-RU" smtClean="0"/>
              <a:pPr/>
              <a:t>13.03.2018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0D9C9C-3071-4D19-8FD8-C815EA141541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7838" y="152400"/>
            <a:ext cx="2523744" cy="978408"/>
          </a:xfrm>
        </p:spPr>
        <p:txBody>
          <a:bodyPr vert="horz" lIns="73152" rIns="45720" bIns="0" rtlCol="0" anchor="b">
            <a:normAutofit/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19377" y="1743133"/>
            <a:ext cx="5920641" cy="45588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67838" y="1730018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B5E5AD-1250-48DB-8329-57718B52CFA2}" type="datetimeFigureOut">
              <a:rPr lang="ru-RU" smtClean="0"/>
              <a:pPr/>
              <a:t>13.03.2018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0D9C9C-3071-4D19-8FD8-C815EA141541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 bwMode="invGray">
          <a:xfrm>
            <a:off x="2855737" y="0"/>
            <a:ext cx="4572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 bwMode="invGray">
          <a:xfrm>
            <a:off x="2855737" y="0"/>
            <a:ext cx="4572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4592" y="155448"/>
            <a:ext cx="2525150" cy="978408"/>
          </a:xfrm>
        </p:spPr>
        <p:txBody>
          <a:bodyPr lIns="73152" bIns="0" anchor="b"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903805" y="1484808"/>
            <a:ext cx="6247397" cy="5373192"/>
          </a:xfrm>
          <a:solidFill>
            <a:schemeClr val="bg2">
              <a:shade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64592" y="1728216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164592" y="1170432"/>
            <a:ext cx="2523744" cy="201168"/>
          </a:xfrm>
        </p:spPr>
        <p:txBody>
          <a:bodyPr/>
          <a:lstStyle/>
          <a:p>
            <a:fld id="{6DB5E5AD-1250-48DB-8329-57718B52CFA2}" type="datetimeFigureOut">
              <a:rPr lang="ru-RU" smtClean="0"/>
              <a:pPr/>
              <a:t>13.03.2018</a:t>
            </a:fld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2855737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 bwMode="invGray">
          <a:xfrm>
            <a:off x="2855737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35808" y="1170432"/>
            <a:ext cx="5193792" cy="201168"/>
          </a:xfrm>
        </p:spPr>
        <p:txBody>
          <a:bodyPr/>
          <a:lstStyle>
            <a:lvl1pPr>
              <a:defRPr>
                <a:solidFill>
                  <a:schemeClr val="bg1">
                    <a:shade val="50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339328" y="1170432"/>
            <a:ext cx="733864" cy="201168"/>
          </a:xfrm>
        </p:spPr>
        <p:txBody>
          <a:bodyPr/>
          <a:lstStyle/>
          <a:p>
            <a:fld id="{BE0D9C9C-3071-4D19-8FD8-C815EA141541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 bwMode="invGray">
          <a:xfrm>
            <a:off x="0" y="1435895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7" name="Прямоугольник 6"/>
          <p:cNvSpPr/>
          <p:nvPr/>
        </p:nvSpPr>
        <p:spPr bwMode="ltGray">
          <a:xfrm>
            <a:off x="0" y="0"/>
            <a:ext cx="9143999" cy="143373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51062"/>
          </a:xfrm>
          <a:prstGeom prst="rect">
            <a:avLst/>
          </a:prstGeom>
        </p:spPr>
        <p:txBody>
          <a:bodyPr vert="horz" lIns="91440" rIns="45720" rtlCol="0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775191"/>
            <a:ext cx="8229600" cy="4625609"/>
          </a:xfrm>
          <a:prstGeom prst="rect">
            <a:avLst/>
          </a:prstGeom>
        </p:spPr>
        <p:txBody>
          <a:bodyPr vert="horz" lIns="54864" tIns="91440" rtlCol="0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476999"/>
            <a:ext cx="2133600" cy="274320"/>
          </a:xfrm>
          <a:prstGeom prst="rect">
            <a:avLst/>
          </a:prstGeom>
        </p:spPr>
        <p:txBody>
          <a:bodyPr vert="horz" lIns="109728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6DB5E5AD-1250-48DB-8329-57718B52CFA2}" type="datetimeFigureOut">
              <a:rPr lang="ru-RU" smtClean="0"/>
              <a:pPr/>
              <a:t>13.03.2018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2640596" y="6476999"/>
            <a:ext cx="5507719" cy="274320"/>
          </a:xfrm>
          <a:prstGeom prst="rect">
            <a:avLst/>
          </a:prstGeom>
        </p:spPr>
        <p:txBody>
          <a:bodyPr vert="horz" lIns="45720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204396" y="6476999"/>
            <a:ext cx="733864" cy="274320"/>
          </a:xfrm>
          <a:prstGeom prst="rect">
            <a:avLst/>
          </a:prstGeom>
        </p:spPr>
        <p:txBody>
          <a:bodyPr vert="horz" bIns="0" rtlCol="0" anchor="b"/>
          <a:lstStyle>
            <a:lvl1pPr algn="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BE0D9C9C-3071-4D19-8FD8-C815EA141541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500" b="1" kern="1200">
          <a:solidFill>
            <a:schemeClr val="accent1">
              <a:satMod val="150000"/>
            </a:schemeClr>
          </a:solidFill>
          <a:effectLst/>
          <a:latin typeface="+mj-lt"/>
          <a:ea typeface="+mj-ea"/>
          <a:cs typeface="+mj-cs"/>
        </a:defRPr>
      </a:lvl1pPr>
      <a:extLst/>
    </p:titleStyle>
    <p:bodyStyle>
      <a:lvl1pPr marL="438912" indent="-320040" algn="l" rtl="0" eaLnBrk="1" latinLnBrk="0" hangingPunct="1">
        <a:spcBef>
          <a:spcPts val="0"/>
        </a:spcBef>
        <a:buClr>
          <a:schemeClr val="accent1"/>
        </a:buClr>
        <a:buSzPct val="80000"/>
        <a:buFont typeface="Wingdings 2"/>
        <a:buChar char="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1520" indent="-27432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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3"/>
        </a:buClr>
        <a:buFont typeface="Arial"/>
        <a:buChar char="▪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16152" indent="-182880" algn="l" rtl="0" eaLnBrk="1" latinLnBrk="0" hangingPunct="1">
        <a:spcBef>
          <a:spcPct val="20000"/>
        </a:spcBef>
        <a:buClr>
          <a:schemeClr val="accent4"/>
        </a:buClr>
        <a:buFont typeface="Arial"/>
        <a:buChar char="▪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26464" indent="-182880" algn="l" rtl="0" eaLnBrk="1" latinLnBrk="0" hangingPunct="1">
        <a:spcBef>
          <a:spcPct val="20000"/>
        </a:spcBef>
        <a:buClr>
          <a:schemeClr val="accent5"/>
        </a:buClr>
        <a:buFont typeface="Wingdings 3"/>
        <a:buChar char=""/>
        <a:defRPr kumimoji="0" lang="en-US" sz="2000" kern="1200" smtClean="0">
          <a:solidFill>
            <a:schemeClr val="tx1"/>
          </a:solidFill>
          <a:latin typeface="+mn-lt"/>
          <a:ea typeface="+mn-ea"/>
          <a:cs typeface="+mn-cs"/>
        </a:defRPr>
      </a:lvl5pPr>
      <a:lvl6pPr marL="1627632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ct val="20000"/>
        </a:spcBef>
        <a:buClr>
          <a:schemeClr val="accent1"/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ct val="20000"/>
        </a:spcBef>
        <a:buClr>
          <a:schemeClr val="accent2"/>
        </a:buClr>
        <a:buFont typeface="Wingdings 2" pitchFamily="18" charset="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231136" indent="-182880" algn="l" rtl="0" eaLnBrk="1" latinLnBrk="0" hangingPunct="1">
        <a:spcBef>
          <a:spcPct val="20000"/>
        </a:spcBef>
        <a:buClr>
          <a:schemeClr val="accent3"/>
        </a:buClr>
        <a:buFont typeface="Wingdings 2" pitchFamily="18" charset="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hyperlink" Target="http://images.yandex.ru/yandsearch?source=wiz&amp;fp=1&amp;uinfo=ww-1903-wh-985-fw-1678-fh-598-pd-1&amp;p=1&amp;text=%D0%BA%D0%B0%D1%80%D1%82%D0%B8%D0%BD%D0%BA%D0%B8%20%D1%80%D0%B8%D1%81%D1%83%D0%BD%D0%BA%D0%B8%20%D0%BB%D1%8B%D0%B6%D0%BD%D0%B8%D0%BA%D0%BE%D0%B2&amp;noreask=1&amp;pos=30&amp;rpt=simage&amp;lr=237&amp;img_url=http://prazdnichek.info/uploads/posts/2010-04/1271884810_img305.jpg" TargetMode="External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audio" Target="../media/audio1.bin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ctrTitle"/>
          </p:nvPr>
        </p:nvSpPr>
        <p:spPr>
          <a:xfrm>
            <a:off x="2411413" y="260350"/>
            <a:ext cx="6118225" cy="2160588"/>
          </a:xfrm>
        </p:spPr>
        <p:txBody>
          <a:bodyPr/>
          <a:lstStyle/>
          <a:p>
            <a:r>
              <a:rPr lang="ru-RU" sz="5400" b="1" i="1" dirty="0" smtClean="0">
                <a:solidFill>
                  <a:srgbClr val="FF0000"/>
                </a:solidFill>
              </a:rPr>
              <a:t>Урок математики</a:t>
            </a:r>
          </a:p>
        </p:txBody>
      </p:sp>
      <p:sp>
        <p:nvSpPr>
          <p:cNvPr id="3075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492375"/>
            <a:ext cx="6400800" cy="1081088"/>
          </a:xfrm>
        </p:spPr>
        <p:txBody>
          <a:bodyPr/>
          <a:lstStyle/>
          <a:p>
            <a:r>
              <a:rPr lang="ru-RU" sz="4800" b="1" smtClean="0">
                <a:solidFill>
                  <a:srgbClr val="FF0000"/>
                </a:solidFill>
              </a:rPr>
              <a:t>в 4 классе</a:t>
            </a:r>
          </a:p>
        </p:txBody>
      </p:sp>
      <p:pic>
        <p:nvPicPr>
          <p:cNvPr id="4" name="Рисунок 3" descr="9839149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3501008"/>
            <a:ext cx="4896544" cy="33569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7878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364088" y="2564904"/>
            <a:ext cx="3779912" cy="392392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78" name="Рисунок 5" descr="sm_full.gif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3059113" cy="2349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1800000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90600" y="381000"/>
            <a:ext cx="6858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Кит достигает в весе 150 000 кг. Сколько тонн весит кит?</a:t>
            </a:r>
            <a:endParaRPr lang="ru-RU" sz="36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flipH="1">
            <a:off x="1447800" y="1524000"/>
            <a:ext cx="6096000" cy="48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Прямоугольник 3"/>
          <p:cNvSpPr/>
          <p:nvPr/>
        </p:nvSpPr>
        <p:spPr>
          <a:xfrm>
            <a:off x="457200" y="2133600"/>
            <a:ext cx="150714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150т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5" name="Облако 4"/>
          <p:cNvSpPr/>
          <p:nvPr/>
        </p:nvSpPr>
        <p:spPr>
          <a:xfrm>
            <a:off x="1219200" y="5562600"/>
            <a:ext cx="7239000" cy="1143000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6000" dirty="0" smtClean="0">
                <a:latin typeface="Monotype Corsiva" pitchFamily="66" charset="0"/>
              </a:rPr>
              <a:t>Задача на движение</a:t>
            </a:r>
            <a:endParaRPr lang="ru-RU" sz="6000" dirty="0">
              <a:latin typeface="Monotype Corsiva" pitchFamily="66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331640" y="1772817"/>
            <a:ext cx="4392488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solidFill>
                  <a:srgbClr val="FF0000"/>
                </a:solidFill>
                <a:latin typeface="Monotype Corsiva" pitchFamily="66" charset="0"/>
              </a:rPr>
              <a:t>Идя со скоростью 12 км/ ч, лыжник прошёл без остановки 36 км. Сколько часов он шёл?</a:t>
            </a:r>
            <a:endParaRPr lang="ru-RU" sz="3200" dirty="0">
              <a:solidFill>
                <a:srgbClr val="FF0000"/>
              </a:solidFill>
              <a:latin typeface="Monotype Corsiva" pitchFamily="66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1403648" y="4149079"/>
          <a:ext cx="6096000" cy="14715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32000"/>
                <a:gridCol w="2032000"/>
                <a:gridCol w="2032000"/>
              </a:tblGrid>
              <a:tr h="342659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ВРЕМЯ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РАССТОЯНИЕ</a:t>
                      </a:r>
                      <a:endParaRPr lang="ru-RU" dirty="0"/>
                    </a:p>
                  </a:txBody>
                  <a:tcPr/>
                </a:tc>
              </a:tr>
              <a:tr h="1105779">
                <a:tc>
                  <a:txBody>
                    <a:bodyPr/>
                    <a:lstStyle/>
                    <a:p>
                      <a:pPr algn="ctr"/>
                      <a:endParaRPr lang="ru-RU" dirty="0" smtClean="0"/>
                    </a:p>
                    <a:p>
                      <a:pPr algn="ctr"/>
                      <a:r>
                        <a:rPr lang="ru-RU" sz="3600" dirty="0" smtClean="0">
                          <a:latin typeface="Monotype Corsiva" pitchFamily="66" charset="0"/>
                        </a:rPr>
                        <a:t>12  км/ч</a:t>
                      </a:r>
                      <a:endParaRPr lang="ru-RU" sz="3600" dirty="0">
                        <a:latin typeface="Monotype Corsiva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pPr algn="ctr"/>
                      <a:r>
                        <a:rPr lang="ru-RU" sz="4000" dirty="0" smtClean="0">
                          <a:latin typeface="Monotype Corsiva" pitchFamily="66" charset="0"/>
                        </a:rPr>
                        <a:t>?</a:t>
                      </a:r>
                      <a:endParaRPr lang="ru-RU" sz="4000" dirty="0">
                        <a:latin typeface="Monotype Corsiva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 smtClean="0"/>
                    </a:p>
                    <a:p>
                      <a:pPr algn="ctr"/>
                      <a:r>
                        <a:rPr lang="ru-RU" sz="3600" dirty="0" smtClean="0">
                          <a:latin typeface="Monotype Corsiva" pitchFamily="66" charset="0"/>
                        </a:rPr>
                        <a:t>36</a:t>
                      </a:r>
                      <a:r>
                        <a:rPr lang="ru-RU" sz="3600" baseline="0" dirty="0" smtClean="0">
                          <a:latin typeface="Monotype Corsiva" pitchFamily="66" charset="0"/>
                        </a:rPr>
                        <a:t> км</a:t>
                      </a:r>
                      <a:endParaRPr lang="ru-RU" sz="3600" dirty="0" smtClean="0">
                        <a:latin typeface="Monotype Corsiva" pitchFamily="66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1475656" y="4149080"/>
            <a:ext cx="20162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СКОРОСТЬ</a:t>
            </a:r>
            <a:endParaRPr lang="ru-RU" b="1" dirty="0">
              <a:solidFill>
                <a:schemeClr val="bg1"/>
              </a:solidFill>
            </a:endParaRPr>
          </a:p>
        </p:txBody>
      </p:sp>
      <p:pic>
        <p:nvPicPr>
          <p:cNvPr id="2050" name="Picture 2" descr="http://www.sosnogorsk24.ru/obyavlenia/files/uslugi1232_2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20789" y="1772816"/>
            <a:ext cx="3255461" cy="230425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5400" dirty="0" smtClean="0"/>
              <a:t>Перерыв</a:t>
            </a:r>
            <a:endParaRPr lang="ru-RU" sz="54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b="1" dirty="0" smtClean="0"/>
              <a:t>1).В 1 </a:t>
            </a:r>
            <a:r>
              <a:rPr lang="ru-RU" b="1" dirty="0" smtClean="0"/>
              <a:t>км=100метров.</a:t>
            </a:r>
            <a:endParaRPr lang="ru-RU" b="1" dirty="0" smtClean="0"/>
          </a:p>
          <a:p>
            <a:r>
              <a:rPr lang="ru-RU" b="1" dirty="0" smtClean="0"/>
              <a:t>2)Чтобы найти площадь фигуры надо длину умножить на ширину.</a:t>
            </a:r>
            <a:endParaRPr lang="ru-RU" b="1" dirty="0" smtClean="0"/>
          </a:p>
          <a:p>
            <a:r>
              <a:rPr lang="ru-RU" b="1" dirty="0" smtClean="0"/>
              <a:t>3)Чтобы </a:t>
            </a:r>
            <a:r>
              <a:rPr lang="ru-RU" b="1" dirty="0" smtClean="0"/>
              <a:t>узнать , на сколько одно число  больше или меньше другого, надо большее разделить на меньшее.</a:t>
            </a:r>
          </a:p>
          <a:p>
            <a:r>
              <a:rPr lang="ru-RU" b="1" dirty="0" smtClean="0"/>
              <a:t>4).200*10=2000</a:t>
            </a:r>
          </a:p>
          <a:p>
            <a:r>
              <a:rPr lang="ru-RU" b="1" dirty="0" smtClean="0"/>
              <a:t>     </a:t>
            </a:r>
            <a:r>
              <a:rPr lang="ru-RU" b="1" dirty="0" smtClean="0"/>
              <a:t>__-- </a:t>
            </a:r>
            <a:r>
              <a:rPr lang="ru-RU" sz="9600" b="1" dirty="0" smtClean="0"/>
              <a:t>+ </a:t>
            </a:r>
            <a:r>
              <a:rPr lang="ru-RU" sz="6000" b="1" dirty="0" smtClean="0"/>
              <a:t>                         </a:t>
            </a:r>
            <a:r>
              <a:rPr lang="ru-RU" sz="9600" b="1" dirty="0" smtClean="0"/>
              <a:t> _</a:t>
            </a:r>
            <a:endParaRPr lang="ru-RU" sz="9600" b="1" dirty="0"/>
          </a:p>
        </p:txBody>
      </p:sp>
      <p:pic>
        <p:nvPicPr>
          <p:cNvPr id="5" name="Рисунок 4" descr="http://fs.nashaucheba.ru/tw_files2/urls_3/1334/d-1333088/img9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15140" y="214290"/>
            <a:ext cx="1997075" cy="200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 descr="Картинки по запросу скачать картинку хлопать в ладоши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5013176"/>
            <a:ext cx="1675311" cy="1412776"/>
          </a:xfrm>
          <a:prstGeom prst="rect">
            <a:avLst/>
          </a:prstGeom>
          <a:noFill/>
        </p:spPr>
      </p:pic>
      <p:sp>
        <p:nvSpPr>
          <p:cNvPr id="5122" name="AutoShape 2" descr="Картинки по запросу скачать картинку топать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5124" name="Picture 4" descr="Похожее изображение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80112" y="5238749"/>
            <a:ext cx="1085850" cy="161925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Программированный опрос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785925"/>
          <a:ext cx="8229600" cy="2743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28700"/>
                <a:gridCol w="1028700"/>
                <a:gridCol w="1028700"/>
                <a:gridCol w="1028700"/>
                <a:gridCol w="1028700"/>
                <a:gridCol w="1028700"/>
                <a:gridCol w="1028700"/>
                <a:gridCol w="1028700"/>
              </a:tblGrid>
              <a:tr h="1421457">
                <a:tc>
                  <a:txBody>
                    <a:bodyPr/>
                    <a:lstStyle/>
                    <a:p>
                      <a:r>
                        <a:rPr lang="ru-RU" sz="8800" dirty="0" smtClean="0"/>
                        <a:t>1</a:t>
                      </a:r>
                      <a:endParaRPr lang="ru-RU" sz="8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8800" dirty="0" smtClean="0"/>
                        <a:t>2</a:t>
                      </a:r>
                      <a:endParaRPr lang="ru-RU" sz="8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8800" dirty="0" smtClean="0"/>
                        <a:t>3</a:t>
                      </a:r>
                      <a:endParaRPr lang="ru-RU" sz="8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8800" dirty="0" smtClean="0"/>
                        <a:t>4</a:t>
                      </a:r>
                      <a:endParaRPr lang="ru-RU" sz="8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8800" dirty="0" smtClean="0"/>
                        <a:t>5</a:t>
                      </a:r>
                      <a:endParaRPr lang="ru-RU" sz="8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8800" dirty="0" smtClean="0"/>
                        <a:t>6</a:t>
                      </a:r>
                      <a:endParaRPr lang="ru-RU" sz="8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8800" dirty="0" smtClean="0"/>
                        <a:t>7</a:t>
                      </a:r>
                      <a:endParaRPr lang="ru-RU" sz="8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8800" dirty="0" smtClean="0"/>
                        <a:t>8</a:t>
                      </a:r>
                      <a:endParaRPr lang="ru-RU" sz="8800" dirty="0"/>
                    </a:p>
                  </a:txBody>
                  <a:tcPr/>
                </a:tc>
              </a:tr>
              <a:tr h="1112840"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 smtClean="0"/>
                        <a:t>_</a:t>
                      </a:r>
                      <a:endParaRPr lang="ru-RU" sz="4000" b="1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 </a:t>
                      </a:r>
                      <a:r>
                        <a:rPr lang="ru-RU" sz="4000" b="1" dirty="0" smtClean="0"/>
                        <a:t>_</a:t>
                      </a:r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 </a:t>
                      </a:r>
                      <a:r>
                        <a:rPr lang="ru-RU" sz="4000" b="1" dirty="0" smtClean="0"/>
                        <a:t>+</a:t>
                      </a:r>
                      <a:endParaRPr lang="ru-RU" sz="4000" b="1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 smtClean="0"/>
                        <a:t> -</a:t>
                      </a:r>
                      <a:endParaRPr lang="ru-RU" sz="4000" b="1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 smtClean="0"/>
                        <a:t> +</a:t>
                      </a:r>
                      <a:endParaRPr lang="ru-RU" sz="4000" b="1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 smtClean="0"/>
                        <a:t> _</a:t>
                      </a:r>
                      <a:endParaRPr lang="ru-RU" sz="4000" b="1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000" b="1" dirty="0" smtClean="0"/>
                        <a:t>+</a:t>
                      </a:r>
                    </a:p>
                    <a:p>
                      <a:endParaRPr lang="ru-RU" sz="4000" b="1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4000" b="1" baseline="0" dirty="0" smtClean="0"/>
                        <a:t>     -</a:t>
                      </a:r>
                      <a:endParaRPr lang="ru-RU" sz="4000" b="1" dirty="0" smtClean="0"/>
                    </a:p>
                  </a:txBody>
                  <a:tcPr>
                    <a:solidFill>
                      <a:srgbClr val="FFC000"/>
                    </a:solidFill>
                  </a:tcPr>
                </a:tc>
              </a:tr>
            </a:tbl>
          </a:graphicData>
        </a:graphic>
      </p:graphicFrame>
      <p:pic>
        <p:nvPicPr>
          <p:cNvPr id="5" name="Рисунок 4" descr="http://www.stihi.ru/pics/2014/10/16/7395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504" y="4653136"/>
            <a:ext cx="2736304" cy="2088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8" name="Picture 2" descr="Картинки по запросу скачать картинку хлопать в ладоши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23928" y="4481736"/>
            <a:ext cx="2245569" cy="23762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800" dirty="0" smtClean="0"/>
              <a:t>Аукцион знаний</a:t>
            </a:r>
            <a:endParaRPr lang="ru-RU" sz="4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429000"/>
            <a:ext cx="8229600" cy="2971800"/>
          </a:xfrm>
        </p:spPr>
        <p:txBody>
          <a:bodyPr>
            <a:normAutofit fontScale="85000" lnSpcReduction="20000"/>
          </a:bodyPr>
          <a:lstStyle/>
          <a:p>
            <a:r>
              <a:rPr lang="ru-RU" sz="5400" b="1" dirty="0" smtClean="0"/>
              <a:t>1 .</a:t>
            </a:r>
            <a:r>
              <a:rPr lang="ru-RU" sz="5400" dirty="0" smtClean="0">
                <a:latin typeface="Monotype Corsiva" pitchFamily="66" charset="0"/>
              </a:rPr>
              <a:t> </a:t>
            </a:r>
            <a:r>
              <a:rPr lang="ru-RU" sz="5400" b="1" dirty="0" smtClean="0">
                <a:latin typeface="Monotype Corsiva" pitchFamily="66" charset="0"/>
              </a:rPr>
              <a:t>16200 + 800</a:t>
            </a:r>
          </a:p>
          <a:p>
            <a:endParaRPr lang="ru-RU" sz="5400" b="1" dirty="0" smtClean="0"/>
          </a:p>
          <a:p>
            <a:r>
              <a:rPr lang="ru-RU" sz="5400" b="1" dirty="0" smtClean="0"/>
              <a:t>2</a:t>
            </a:r>
            <a:r>
              <a:rPr lang="ru-RU" sz="5400" b="1" dirty="0" smtClean="0"/>
              <a:t>. </a:t>
            </a:r>
            <a:r>
              <a:rPr lang="ru-RU" sz="5400" b="1" dirty="0" smtClean="0">
                <a:latin typeface="Monotype Corsiva" pitchFamily="66" charset="0"/>
              </a:rPr>
              <a:t>700 + 14300</a:t>
            </a:r>
          </a:p>
          <a:p>
            <a:endParaRPr lang="ru-RU" sz="5400" b="1" dirty="0" smtClean="0"/>
          </a:p>
          <a:p>
            <a:r>
              <a:rPr lang="ru-RU" sz="5400" b="1" dirty="0" smtClean="0"/>
              <a:t>3.(727+73</a:t>
            </a:r>
            <a:r>
              <a:rPr lang="ru-RU" sz="5400" b="1" smtClean="0"/>
              <a:t>):</a:t>
            </a:r>
            <a:r>
              <a:rPr lang="ru-RU" sz="5400" b="1" smtClean="0"/>
              <a:t>80 </a:t>
            </a:r>
            <a:endParaRPr lang="ru-RU" sz="5400" b="1" dirty="0"/>
          </a:p>
        </p:txBody>
      </p:sp>
      <p:pic>
        <p:nvPicPr>
          <p:cNvPr id="4" name="Рисунок 3" descr="http://cs624822.vk.me/v624822694/16b0b/La7jc8YHzdU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00298" y="1571612"/>
            <a:ext cx="3429024" cy="2000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dirty="0" smtClean="0"/>
              <a:t>Благотворительная акция</a:t>
            </a:r>
            <a:endParaRPr lang="ru-RU" sz="54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sz="4400" b="1" dirty="0" smtClean="0"/>
              <a:t>   1). </a:t>
            </a:r>
            <a:r>
              <a:rPr lang="ru-RU" sz="5400" b="1" dirty="0" smtClean="0"/>
              <a:t>100 рублей</a:t>
            </a:r>
          </a:p>
          <a:p>
            <a:r>
              <a:rPr lang="ru-RU" sz="5400" b="1" dirty="0" smtClean="0"/>
              <a:t>2).200  рублей</a:t>
            </a:r>
          </a:p>
          <a:p>
            <a:r>
              <a:rPr lang="ru-RU" sz="5400" b="1" dirty="0" smtClean="0"/>
              <a:t>3). 300рублей</a:t>
            </a:r>
            <a:endParaRPr lang="ru-RU" sz="5400" b="1" dirty="0"/>
          </a:p>
        </p:txBody>
      </p:sp>
      <p:pic>
        <p:nvPicPr>
          <p:cNvPr id="5" name="Рисунок 4" descr="http://xn----8sbach7begxgb.xn--p1ai/ikonki/blagotvoritelnaja_akcija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29256" y="1643050"/>
            <a:ext cx="3327662" cy="3114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Зарплата</a:t>
            </a:r>
            <a:endParaRPr lang="ru-RU" dirty="0"/>
          </a:p>
        </p:txBody>
      </p:sp>
      <p:pic>
        <p:nvPicPr>
          <p:cNvPr id="4" name="Содержимое 3" descr="http://fs00.infourok.ru/images/doc/234/99143/5/img2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1772816"/>
            <a:ext cx="6167967" cy="4625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1340768"/>
            <a:ext cx="8136904" cy="324036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/>
            </a:r>
            <a:br>
              <a:rPr lang="ru-RU" dirty="0" smtClean="0">
                <a:solidFill>
                  <a:srgbClr val="FF0000"/>
                </a:solidFill>
              </a:rPr>
            </a:br>
            <a:r>
              <a:rPr lang="ru-RU" i="1" dirty="0" smtClean="0">
                <a:solidFill>
                  <a:schemeClr val="accent3">
                    <a:lumMod val="50000"/>
                  </a:schemeClr>
                </a:solidFill>
                <a:effectLst/>
              </a:rPr>
              <a:t> </a:t>
            </a:r>
            <a:r>
              <a:rPr lang="ru-RU" dirty="0" smtClean="0"/>
              <a:t> </a:t>
            </a:r>
            <a:r>
              <a:rPr lang="ru-RU" sz="5400" dirty="0" smtClean="0"/>
              <a:t>Деление и умножение на числа </a:t>
            </a:r>
            <a:br>
              <a:rPr lang="ru-RU" sz="5400" dirty="0" smtClean="0"/>
            </a:br>
            <a:r>
              <a:rPr lang="ru-RU" sz="5400" dirty="0" smtClean="0"/>
              <a:t>оканчивающиеся нулями.</a:t>
            </a:r>
            <a:endParaRPr lang="ru-RU" sz="54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187624" y="404664"/>
            <a:ext cx="612068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5400" b="1" i="1" dirty="0" smtClean="0">
                <a:solidFill>
                  <a:srgbClr val="FF0000"/>
                </a:solidFill>
              </a:rPr>
              <a:t>Тема     </a:t>
            </a:r>
            <a:r>
              <a:rPr lang="ru-RU" sz="5400" b="1" i="1" dirty="0">
                <a:solidFill>
                  <a:srgbClr val="FF0000"/>
                </a:solidFill>
              </a:rPr>
              <a:t>урока: </a:t>
            </a:r>
            <a:endParaRPr lang="ru-RU" sz="5400" b="1" i="1" dirty="0"/>
          </a:p>
        </p:txBody>
      </p:sp>
    </p:spTree>
    <p:extLst>
      <p:ext uri="{BB962C8B-B14F-4D97-AF65-F5344CB8AC3E}">
        <p14:creationId xmlns="" xmlns:p14="http://schemas.microsoft.com/office/powerpoint/2010/main" val="42501132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4294967295"/>
          </p:nvPr>
        </p:nvSpPr>
        <p:spPr>
          <a:xfrm>
            <a:off x="395536" y="1772816"/>
            <a:ext cx="8424936" cy="2160240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" indent="0">
              <a:buNone/>
            </a:pP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</a:rPr>
              <a:t>  Закреплять </a:t>
            </a:r>
            <a:r>
              <a:rPr lang="ru-RU" sz="4000" dirty="0">
                <a:solidFill>
                  <a:schemeClr val="accent5">
                    <a:lumMod val="50000"/>
                  </a:schemeClr>
                </a:solidFill>
              </a:rPr>
              <a:t>навык </a:t>
            </a: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</a:rPr>
              <a:t> деления и умножения на  числа оканчивающиеся нулями.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611560" y="188640"/>
            <a:ext cx="5616624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8800" i="1" dirty="0" smtClean="0">
                <a:solidFill>
                  <a:srgbClr val="C00000"/>
                </a:solidFill>
              </a:rPr>
              <a:t>           Цель</a:t>
            </a:r>
            <a:r>
              <a:rPr lang="ru-RU" sz="8800" i="1" dirty="0">
                <a:solidFill>
                  <a:srgbClr val="C00000"/>
                </a:solidFill>
              </a:rPr>
              <a:t>:</a:t>
            </a:r>
            <a:r>
              <a:rPr lang="ru-RU" sz="4000" i="1" dirty="0">
                <a:solidFill>
                  <a:srgbClr val="C00000"/>
                </a:solidFill>
              </a:rPr>
              <a:t>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395536" y="4293096"/>
            <a:ext cx="799288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" indent="0">
              <a:buNone/>
            </a:pPr>
            <a:r>
              <a:rPr lang="ru-RU" sz="4000" dirty="0" smtClean="0">
                <a:solidFill>
                  <a:schemeClr val="accent5">
                    <a:lumMod val="50000"/>
                  </a:schemeClr>
                </a:solidFill>
              </a:rPr>
              <a:t>  Развивать память, мышление, внимание.</a:t>
            </a:r>
            <a:endParaRPr lang="ru-RU" sz="4000" dirty="0">
              <a:solidFill>
                <a:schemeClr val="accent5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5390618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5400" dirty="0" smtClean="0"/>
              <a:t>Деловая игра</a:t>
            </a:r>
            <a:endParaRPr lang="ru-RU" sz="5400" dirty="0"/>
          </a:p>
        </p:txBody>
      </p:sp>
      <p:pic>
        <p:nvPicPr>
          <p:cNvPr id="4" name="Содержимое 3" descr="https://im0-tub-ru.yandex.net/i?id=5e25881910eba18d534fd84811809caa&amp;n=22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2000240"/>
            <a:ext cx="2347917" cy="16430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Как открыть кафе-пекарню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00760" y="1928802"/>
            <a:ext cx="2643206" cy="16430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40 торговых точек Пензы продают хлеб без наценки от магазинов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14348" y="4429132"/>
            <a:ext cx="2190750" cy="1457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https://im0-tub-ru.yandex.net/i?id=4c1d1fd0902a2b0cb1095c9a86a63bd2&amp;n=22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786446" y="4214818"/>
            <a:ext cx="2571768" cy="1571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18" name="Picture 2" descr="https://im0-tub-ru.yandex.net/i?id=d8f37dd0de47d39d065d67a691d86ebd&amp;n=2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286116" y="2857496"/>
            <a:ext cx="2028825" cy="192881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3568" y="476672"/>
            <a:ext cx="8022336" cy="4248472"/>
          </a:xfrm>
        </p:spPr>
        <p:txBody>
          <a:bodyPr>
            <a:noAutofit/>
          </a:bodyPr>
          <a:lstStyle/>
          <a:p>
            <a:r>
              <a:rPr lang="ru-RU" sz="6000" b="1" dirty="0" smtClean="0">
                <a:ln w="18000">
                  <a:solidFill>
                    <a:srgbClr val="FF0000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Фирма (предприятие)-это организация , осуществляющая затраты для изготовления товаров и услуг , реализуемых на рынке.</a:t>
            </a:r>
            <a:endParaRPr lang="ru-RU" sz="6000" b="1" dirty="0">
              <a:ln w="18000">
                <a:solidFill>
                  <a:srgbClr val="FF0000"/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428605"/>
            <a:ext cx="7772400" cy="1785949"/>
          </a:xfrm>
        </p:spPr>
        <p:txBody>
          <a:bodyPr>
            <a:normAutofit/>
          </a:bodyPr>
          <a:lstStyle/>
          <a:p>
            <a:pPr algn="ctr"/>
            <a:r>
              <a:rPr lang="ru-RU" sz="5400" dirty="0" smtClean="0"/>
              <a:t>Фирмы </a:t>
            </a:r>
            <a:endParaRPr lang="ru-RU" sz="54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1857364"/>
            <a:ext cx="6400800" cy="3781436"/>
          </a:xfrm>
        </p:spPr>
        <p:txBody>
          <a:bodyPr>
            <a:normAutofit/>
          </a:bodyPr>
          <a:lstStyle/>
          <a:p>
            <a:r>
              <a:rPr lang="ru-RU" sz="4000" b="1" dirty="0" smtClean="0"/>
              <a:t>Фирмы</a:t>
            </a:r>
            <a:endParaRPr lang="ru-RU" sz="4000" b="1" dirty="0"/>
          </a:p>
        </p:txBody>
      </p:sp>
      <p:sp>
        <p:nvSpPr>
          <p:cNvPr id="4" name="Овал 3"/>
          <p:cNvSpPr/>
          <p:nvPr/>
        </p:nvSpPr>
        <p:spPr>
          <a:xfrm>
            <a:off x="500034" y="1571612"/>
            <a:ext cx="3786214" cy="1914532"/>
          </a:xfrm>
          <a:prstGeom prst="ellipse">
            <a:avLst/>
          </a:prstGeom>
          <a:solidFill>
            <a:schemeClr val="accent2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FF0000"/>
                </a:solidFill>
              </a:rPr>
              <a:t>Колосок</a:t>
            </a:r>
            <a:endParaRPr lang="ru-RU" sz="4800" b="1" dirty="0">
              <a:solidFill>
                <a:srgbClr val="FF000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000628" y="1500174"/>
            <a:ext cx="3714776" cy="1985970"/>
          </a:xfrm>
          <a:prstGeom prst="rect">
            <a:avLst/>
          </a:prstGeom>
          <a:solidFill>
            <a:schemeClr val="accent3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800" b="1" dirty="0" smtClean="0"/>
              <a:t>Горячий</a:t>
            </a:r>
            <a:r>
              <a:rPr lang="ru-RU" sz="4800" dirty="0" smtClean="0"/>
              <a:t> </a:t>
            </a:r>
            <a:r>
              <a:rPr lang="ru-RU" sz="4800" b="1" dirty="0" smtClean="0"/>
              <a:t>хлеб</a:t>
            </a:r>
            <a:endParaRPr lang="ru-RU" sz="4800" b="1" dirty="0"/>
          </a:p>
        </p:txBody>
      </p:sp>
      <p:sp>
        <p:nvSpPr>
          <p:cNvPr id="6" name="Равнобедренный треугольник 5"/>
          <p:cNvSpPr/>
          <p:nvPr/>
        </p:nvSpPr>
        <p:spPr>
          <a:xfrm>
            <a:off x="4714876" y="4143380"/>
            <a:ext cx="3000396" cy="1500198"/>
          </a:xfrm>
          <a:prstGeom prst="triangle">
            <a:avLst/>
          </a:prstGeom>
          <a:solidFill>
            <a:srgbClr val="7030A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 smtClean="0"/>
              <a:t>Ситно</a:t>
            </a:r>
            <a:endParaRPr lang="ru-RU" sz="3600" b="1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428596" y="4071942"/>
            <a:ext cx="3643338" cy="1643074"/>
          </a:xfrm>
          <a:prstGeom prst="roundRect">
            <a:avLst/>
          </a:prstGeom>
          <a:solidFill>
            <a:schemeClr val="accent4">
              <a:lumMod val="75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800" b="1" dirty="0" smtClean="0"/>
              <a:t>Русский</a:t>
            </a:r>
            <a:r>
              <a:rPr lang="ru-RU" sz="4800" dirty="0" smtClean="0"/>
              <a:t> </a:t>
            </a:r>
            <a:r>
              <a:rPr lang="ru-RU" sz="4800" b="1" dirty="0" smtClean="0"/>
              <a:t>хлеб</a:t>
            </a:r>
            <a:endParaRPr lang="ru-RU" sz="4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7200" dirty="0" smtClean="0">
                <a:latin typeface="Monotype Corsiva" pitchFamily="66" charset="0"/>
              </a:rPr>
              <a:t>  Решаем устно:</a:t>
            </a:r>
            <a:endParaRPr lang="ru-RU" sz="7200" dirty="0">
              <a:latin typeface="Monotype Corsiva" pitchFamily="66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99592" y="2276872"/>
            <a:ext cx="295232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>
                <a:latin typeface="Monotype Corsiva" pitchFamily="66" charset="0"/>
              </a:rPr>
              <a:t>200 : 40</a:t>
            </a:r>
            <a:endParaRPr lang="ru-RU" sz="4000" dirty="0">
              <a:latin typeface="Monotype Corsiva" pitchFamily="66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971600" y="3356992"/>
            <a:ext cx="172819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>
                <a:latin typeface="Monotype Corsiva" pitchFamily="66" charset="0"/>
              </a:rPr>
              <a:t>280 : 7</a:t>
            </a:r>
            <a:endParaRPr lang="ru-RU" sz="4000" dirty="0">
              <a:latin typeface="Monotype Corsiva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99592" y="4365104"/>
            <a:ext cx="244827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>
                <a:latin typeface="Monotype Corsiva" pitchFamily="66" charset="0"/>
              </a:rPr>
              <a:t>1000 : 50</a:t>
            </a:r>
            <a:endParaRPr lang="ru-RU" sz="4000" dirty="0">
              <a:latin typeface="Monotype Corsiva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043608" y="5373216"/>
            <a:ext cx="201622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>
                <a:latin typeface="Monotype Corsiva" pitchFamily="66" charset="0"/>
              </a:rPr>
              <a:t>560 : 8</a:t>
            </a:r>
            <a:endParaRPr lang="ru-RU" sz="4000" dirty="0">
              <a:latin typeface="Monotype Corsiva" pitchFamily="66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915816" y="5373216"/>
            <a:ext cx="554461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>
                <a:latin typeface="Monotype Corsiva" pitchFamily="66" charset="0"/>
              </a:rPr>
              <a:t>         </a:t>
            </a:r>
            <a:endParaRPr lang="ru-RU" sz="4000" dirty="0"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http://3.bp.blogspot.com/_3fOwhxp7od0/TSG1NxZdpoI/AAAAAAAAANY/RKP4HKKN8NE/s1600/zagadki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86644" y="1714488"/>
            <a:ext cx="1362075" cy="128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Решить задачи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4000" b="1" dirty="0" smtClean="0"/>
              <a:t> Автомат упаковывает 6о пачек эскимо за минуту. Сколько эскимо автомат упакует за </a:t>
            </a:r>
            <a:r>
              <a:rPr lang="ru-RU" sz="4000" b="1" dirty="0" smtClean="0"/>
              <a:t>10минут</a:t>
            </a:r>
            <a:r>
              <a:rPr lang="ru-RU" sz="4000" b="1" dirty="0" smtClean="0"/>
              <a:t>?</a:t>
            </a:r>
            <a:endParaRPr lang="ru-RU" sz="4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753600" cy="7153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19" name="Заголовок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7 задание</a:t>
            </a:r>
          </a:p>
        </p:txBody>
      </p:sp>
      <p:sp>
        <p:nvSpPr>
          <p:cNvPr id="9220" name="Содержимое 10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5400" smtClean="0"/>
              <a:t>Мальчик шестую часть суток был занят. Сколько часов он был занят?</a:t>
            </a:r>
          </a:p>
        </p:txBody>
      </p:sp>
      <p:pic>
        <p:nvPicPr>
          <p:cNvPr id="9221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14375" y="4929188"/>
            <a:ext cx="1357313" cy="174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15203">
    <p:sndAc>
      <p:stSnd>
        <p:snd r:embed="rId2" name="whoosh.wav"/>
      </p:stSnd>
    </p:sndAc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Модульная">
  <a:themeElements>
    <a:clrScheme name="Модульная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Модульная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Модуль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300000"/>
              </a:schemeClr>
            </a:gs>
            <a:gs pos="12000">
              <a:schemeClr val="phClr">
                <a:tint val="48000"/>
                <a:satMod val="300000"/>
              </a:schemeClr>
            </a:gs>
            <a:gs pos="20000">
              <a:schemeClr val="phClr">
                <a:tint val="49000"/>
                <a:satMod val="30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10000" t="-25000" r="10000" b="125000"/>
          </a:path>
        </a:gradFill>
        <a:blipFill>
          <a:blip xmlns:r="http://schemas.openxmlformats.org/officeDocument/2006/relationships" r:embed="rId1">
            <a:duotone>
              <a:schemeClr val="phClr">
                <a:shade val="75000"/>
                <a:satMod val="105000"/>
              </a:schemeClr>
              <a:schemeClr val="phClr">
                <a:tint val="95000"/>
                <a:satMod val="105000"/>
              </a:schemeClr>
            </a:duotone>
          </a:blip>
          <a:tile tx="0" ty="0" sx="38000" sy="38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Module</Template>
  <TotalTime>738</TotalTime>
  <Words>253</Words>
  <Application>Microsoft Office PowerPoint</Application>
  <PresentationFormat>Экран (4:3)</PresentationFormat>
  <Paragraphs>73</Paragraphs>
  <Slides>16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Модульная</vt:lpstr>
      <vt:lpstr>Урок математики</vt:lpstr>
      <vt:lpstr>   Деление и умножение на числа  оканчивающиеся нулями.</vt:lpstr>
      <vt:lpstr>Слайд 3</vt:lpstr>
      <vt:lpstr>Деловая игра</vt:lpstr>
      <vt:lpstr>Слайд 5</vt:lpstr>
      <vt:lpstr>Фирмы </vt:lpstr>
      <vt:lpstr>  Решаем устно:</vt:lpstr>
      <vt:lpstr>Решить задачи</vt:lpstr>
      <vt:lpstr>7 задание</vt:lpstr>
      <vt:lpstr>Слайд 10</vt:lpstr>
      <vt:lpstr>Задача на движение</vt:lpstr>
      <vt:lpstr>Перерыв</vt:lpstr>
      <vt:lpstr>Программированный опрос</vt:lpstr>
      <vt:lpstr>Аукцион знаний</vt:lpstr>
      <vt:lpstr>Благотворительная акция</vt:lpstr>
      <vt:lpstr>Зарплата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Деловая игра</dc:title>
  <dc:creator>admin</dc:creator>
  <cp:lastModifiedBy>Администратор</cp:lastModifiedBy>
  <cp:revision>66</cp:revision>
  <dcterms:created xsi:type="dcterms:W3CDTF">2016-01-14T12:42:13Z</dcterms:created>
  <dcterms:modified xsi:type="dcterms:W3CDTF">2018-03-14T01:01:11Z</dcterms:modified>
</cp:coreProperties>
</file>